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64" r:id="rId5"/>
    <p:sldId id="277" r:id="rId6"/>
    <p:sldId id="276" r:id="rId7"/>
    <p:sldId id="258" r:id="rId8"/>
    <p:sldId id="266" r:id="rId9"/>
    <p:sldId id="270" r:id="rId10"/>
    <p:sldId id="271" r:id="rId11"/>
    <p:sldId id="274" r:id="rId12"/>
    <p:sldId id="273" r:id="rId13"/>
    <p:sldId id="267" r:id="rId14"/>
    <p:sldId id="268" r:id="rId15"/>
    <p:sldId id="278" r:id="rId16"/>
    <p:sldId id="269" r:id="rId17"/>
    <p:sldId id="265" r:id="rId18"/>
    <p:sldId id="275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dirty="0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01/06/2014</a:t>
            </a:fld>
            <a:endParaRPr lang="es-E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3528" y="476672"/>
            <a:ext cx="8208912" cy="1440161"/>
          </a:xfrm>
        </p:spPr>
        <p:txBody>
          <a:bodyPr>
            <a:noAutofit/>
          </a:bodyPr>
          <a:lstStyle/>
          <a:p>
            <a:r>
              <a:rPr lang="es-CO" sz="4800" b="1" dirty="0" smtClean="0">
                <a:solidFill>
                  <a:srgbClr val="FF0000"/>
                </a:solidFill>
                <a:latin typeface="Algerian" pitchFamily="82" charset="0"/>
              </a:rPr>
              <a:t>LOS GIGANTES DE CANAÁN</a:t>
            </a:r>
            <a:endParaRPr lang="es-CO" sz="4800" b="1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14574"/>
            <a:ext cx="3692996" cy="4066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Menos"/>
          <p:cNvSpPr/>
          <p:nvPr/>
        </p:nvSpPr>
        <p:spPr>
          <a:xfrm>
            <a:off x="-828600" y="1906362"/>
            <a:ext cx="10873208" cy="306883"/>
          </a:xfrm>
          <a:prstGeom prst="mathMinus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94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editoriallapaz.org/BM_5_Parte1_gigantes_canaa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84976" cy="640871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extLst/>
        </p:spPr>
      </p:pic>
    </p:spTree>
    <p:extLst>
      <p:ext uri="{BB962C8B-B14F-4D97-AF65-F5344CB8AC3E}">
        <p14:creationId xmlns:p14="http://schemas.microsoft.com/office/powerpoint/2010/main" val="11259739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80696"/>
          </a:xfrm>
        </p:spPr>
        <p:txBody>
          <a:bodyPr>
            <a:normAutofit fontScale="90000"/>
          </a:bodyPr>
          <a:lstStyle/>
          <a:p>
            <a:pPr algn="ctr"/>
            <a:r>
              <a:rPr lang="es-CO" sz="5400" b="1" i="1" dirty="0" smtClean="0"/>
              <a:t>introducción</a:t>
            </a:r>
            <a:endParaRPr lang="es-CO" sz="5400" b="1" i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1772816"/>
            <a:ext cx="8856984" cy="489654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Números 12.1-3.</a:t>
            </a:r>
          </a:p>
          <a:p>
            <a:pPr marL="0" indent="0" algn="ctr">
              <a:buNone/>
            </a:pPr>
            <a:r>
              <a:rPr lang="es-CO" dirty="0" smtClean="0"/>
              <a:t>1 </a:t>
            </a:r>
            <a:r>
              <a:rPr lang="es-CO" dirty="0"/>
              <a:t>Habló Yahveh a Moisés diciéndole: </a:t>
            </a:r>
            <a:r>
              <a:rPr lang="es-CO" dirty="0" smtClean="0"/>
              <a:t>2 </a:t>
            </a:r>
            <a:r>
              <a:rPr lang="es-CO" dirty="0"/>
              <a:t>"Envía hombres que reconozcan el país de Canaán que voy a dar a los israelitas. Mandaréis un hombre por cada tribu, y que todos sean personas con autoridad". </a:t>
            </a:r>
            <a:r>
              <a:rPr lang="es-CO" dirty="0" smtClean="0"/>
              <a:t>3 </a:t>
            </a:r>
            <a:r>
              <a:rPr lang="es-CO" dirty="0"/>
              <a:t>Moisés los envió desde el desierto de </a:t>
            </a:r>
            <a:r>
              <a:rPr lang="es-CO" dirty="0" smtClean="0"/>
              <a:t>Paran, </a:t>
            </a:r>
            <a:r>
              <a:rPr lang="es-CO" dirty="0"/>
              <a:t>según la orden de Yahveh. Todos ellos eran jefes de los israelitas</a:t>
            </a:r>
            <a:r>
              <a:rPr lang="es-CO" dirty="0" smtClean="0"/>
              <a:t>.</a:t>
            </a:r>
          </a:p>
          <a:p>
            <a:pPr algn="ctr"/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Moisés, como fiel siervo de Dios, cumplió con la orden que se le había dado.</a:t>
            </a:r>
          </a:p>
          <a:p>
            <a:pPr marL="0" indent="0" algn="ctr">
              <a:buNone/>
            </a:pPr>
            <a:r>
              <a:rPr lang="es-CO" sz="2800" b="1" dirty="0" smtClean="0">
                <a:solidFill>
                  <a:srgbClr val="FF0000"/>
                </a:solidFill>
              </a:rPr>
              <a:t>Versos 21-29</a:t>
            </a:r>
            <a:r>
              <a:rPr lang="es-CO" dirty="0" smtClean="0"/>
              <a:t>. </a:t>
            </a:r>
            <a:r>
              <a:rPr lang="es-CO" dirty="0"/>
              <a:t>Y ellos subieron, y reconocieron la tierra desde el desierto de Zin hasta Rehob, entrando en </a:t>
            </a:r>
            <a:r>
              <a:rPr lang="es-CO" dirty="0" smtClean="0"/>
              <a:t>Hamat. 22 </a:t>
            </a:r>
            <a:r>
              <a:rPr lang="es-CO" dirty="0"/>
              <a:t>Y subieron por el mediodía, y vinieron hasta Hebrón; y allí [estaban] Ahimán, y Sesai, y Talmai, hijos de </a:t>
            </a:r>
            <a:r>
              <a:rPr lang="es-CO" b="1" u="sng" dirty="0"/>
              <a:t>Anac</a:t>
            </a:r>
            <a:r>
              <a:rPr lang="es-CO" dirty="0"/>
              <a:t>. Hebrón fue edificada siete años antes de Zoán, la de Egipto</a:t>
            </a:r>
            <a:r>
              <a:rPr lang="es-CO" dirty="0" smtClean="0"/>
              <a:t>.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66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908720"/>
            <a:ext cx="8928992" cy="57606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/>
              <a:t>23 Y llegaron hasta el arroyo de Escol, y de allí cortaron un sarmiento con un racimo de uvas, el cual trajeron dos en una vara, y de las granadas y de los </a:t>
            </a:r>
            <a:r>
              <a:rPr lang="es-CO" dirty="0" smtClean="0"/>
              <a:t>higos. 24 </a:t>
            </a:r>
            <a:r>
              <a:rPr lang="es-CO" dirty="0"/>
              <a:t>Y se llamó aquel lugar Nahal-escol por el racimo que cortaron de allí los hijos de </a:t>
            </a:r>
            <a:r>
              <a:rPr lang="es-CO" dirty="0" smtClean="0"/>
              <a:t>Israel.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25 </a:t>
            </a:r>
            <a:r>
              <a:rPr lang="es-CO" dirty="0">
                <a:solidFill>
                  <a:srgbClr val="FF0000"/>
                </a:solidFill>
              </a:rPr>
              <a:t>Y volvieron de reconocer la tierra al fin de cuarenta </a:t>
            </a:r>
            <a:r>
              <a:rPr lang="es-CO" dirty="0" smtClean="0">
                <a:solidFill>
                  <a:srgbClr val="FF0000"/>
                </a:solidFill>
              </a:rPr>
              <a:t>días. 26 </a:t>
            </a:r>
            <a:r>
              <a:rPr lang="es-CO" dirty="0">
                <a:solidFill>
                  <a:srgbClr val="FF0000"/>
                </a:solidFill>
              </a:rPr>
              <a:t>Y anduvieron y vinieron a Moisés y a Aarón, y a toda la congregación de los hijos de Israel, en el desierto de Parán, en Cades, y les dieron la respuesta, y a toda la congregación, y les mostraron el fruto de la </a:t>
            </a:r>
            <a:r>
              <a:rPr lang="es-CO" dirty="0" smtClean="0">
                <a:solidFill>
                  <a:srgbClr val="FF0000"/>
                </a:solidFill>
              </a:rPr>
              <a:t>tierra. 27 </a:t>
            </a:r>
            <a:r>
              <a:rPr lang="es-CO" dirty="0">
                <a:solidFill>
                  <a:srgbClr val="FF0000"/>
                </a:solidFill>
              </a:rPr>
              <a:t>Y les contaron, y dijeron: Nosotros llegamos a la tierra a la cual nos enviaste, la que ciertamente fluye leche y miel; y éste es el fruto de ella</a:t>
            </a:r>
            <a:r>
              <a:rPr lang="es-CO" dirty="0" smtClean="0">
                <a:solidFill>
                  <a:srgbClr val="FF0000"/>
                </a:solidFill>
              </a:rPr>
              <a:t>. </a:t>
            </a:r>
          </a:p>
          <a:p>
            <a:pPr marL="0" indent="0" algn="ctr">
              <a:buNone/>
            </a:pPr>
            <a:endParaRPr lang="es-CO" dirty="0" smtClean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115717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908721"/>
            <a:ext cx="8712969" cy="58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198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3106688" cy="57606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 smtClean="0"/>
              <a:t>28  </a:t>
            </a:r>
            <a:r>
              <a:rPr lang="es-CO" sz="2400" dirty="0">
                <a:solidFill>
                  <a:srgbClr val="FF0000"/>
                </a:solidFill>
              </a:rPr>
              <a:t>Mas el pueblo que habita aquella tierra es fuerte,  y las ciudades muy grandes y fortificadas;  y también vimos allí a los hijos de Anac</a:t>
            </a:r>
            <a:r>
              <a:rPr lang="es-CO" sz="2400" dirty="0"/>
              <a:t>. 29  Amalec habita el Neguev,  y el heteo,  el jebuseo y el amorreo habitan en el monte,  y el cananeo habita junto al mar,  y a la ribera del Jordán</a:t>
            </a:r>
            <a:r>
              <a:rPr lang="es-CO" sz="2800" dirty="0"/>
              <a:t>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340768"/>
            <a:ext cx="4896544" cy="4759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13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sz="4000" b="1" dirty="0">
                <a:solidFill>
                  <a:srgbClr val="FF0000"/>
                </a:solidFill>
              </a:rPr>
              <a:t>Num.13:30</a:t>
            </a:r>
            <a:r>
              <a:rPr lang="es-CO" sz="2900" dirty="0"/>
              <a:t>.</a:t>
            </a: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Entonces </a:t>
            </a:r>
            <a:r>
              <a:rPr lang="es-CO" dirty="0"/>
              <a:t>Caleb impuso silencio al pueblo delante de Moisés y dijo: "</a:t>
            </a:r>
            <a:r>
              <a:rPr lang="es-CO" b="1" dirty="0">
                <a:latin typeface="Agency FB" pitchFamily="34" charset="0"/>
              </a:rPr>
              <a:t>Subamos y conquistemos aquella tierra pues podremos vencerla</a:t>
            </a:r>
            <a:r>
              <a:rPr lang="es-CO" dirty="0"/>
              <a:t>".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Note que de los doce espías, que según la orden de Dios eran hombres de «</a:t>
            </a:r>
            <a:r>
              <a:rPr lang="es-CO" b="1" dirty="0" smtClean="0">
                <a:latin typeface="Agency FB" pitchFamily="34" charset="0"/>
              </a:rPr>
              <a:t>autoridad</a:t>
            </a:r>
            <a:r>
              <a:rPr lang="es-CO" dirty="0" smtClean="0"/>
              <a:t>» y Moisés </a:t>
            </a:r>
            <a:r>
              <a:rPr lang="es-CO" dirty="0"/>
              <a:t>escogió 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jefes </a:t>
            </a:r>
            <a:r>
              <a:rPr lang="es-CO" b="1" dirty="0">
                <a:latin typeface="Agency FB" pitchFamily="34" charset="0"/>
              </a:rPr>
              <a:t>de los </a:t>
            </a:r>
            <a:r>
              <a:rPr lang="es-CO" b="1" dirty="0" smtClean="0">
                <a:latin typeface="Agency FB" pitchFamily="34" charset="0"/>
              </a:rPr>
              <a:t>israelitas</a:t>
            </a:r>
            <a:r>
              <a:rPr lang="es-CO" dirty="0" smtClean="0"/>
              <a:t>». Pero que en esta ocasión demostraron carencia de fe, en contraste, la </a:t>
            </a:r>
            <a:r>
              <a:rPr lang="es-CO" dirty="0"/>
              <a:t>fe de Caleb </a:t>
            </a:r>
            <a:r>
              <a:rPr lang="es-CO" dirty="0" smtClean="0"/>
              <a:t>fue lo </a:t>
            </a:r>
            <a:r>
              <a:rPr lang="es-CO" dirty="0"/>
              <a:t>que le dio valor, lo que lo preservó del temor del hombre y lo capacitó para mantenerse osada y resueltamente en defensa de lo correcto. </a:t>
            </a:r>
            <a:endParaRPr lang="es-CO" dirty="0" smtClean="0"/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Es así como «mediante </a:t>
            </a:r>
            <a:r>
              <a:rPr lang="es-CO" dirty="0"/>
              <a:t>su confianza en el mismo Poder, el potente General de los ejércitos del cielo, cada verdadero soldado de la cruz puede recibir fuerza y valor para vencer los obstáculos que parecen </a:t>
            </a:r>
            <a:r>
              <a:rPr lang="es-CO" dirty="0" smtClean="0"/>
              <a:t>insuperables» </a:t>
            </a:r>
            <a:r>
              <a:rPr lang="es-CO" dirty="0">
                <a:solidFill>
                  <a:srgbClr val="FF0000"/>
                </a:solidFill>
              </a:rPr>
              <a:t>(RH 30-5-1912</a:t>
            </a:r>
            <a:r>
              <a:rPr lang="es-CO" dirty="0" smtClean="0">
                <a:solidFill>
                  <a:srgbClr val="FF0000"/>
                </a:solidFill>
              </a:rPr>
              <a:t>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454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76064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3200" b="1" dirty="0" smtClean="0">
                <a:solidFill>
                  <a:srgbClr val="FF0000"/>
                </a:solidFill>
              </a:rPr>
              <a:t>Zec.4:6. </a:t>
            </a:r>
            <a:r>
              <a:rPr lang="es-CO" dirty="0" smtClean="0"/>
              <a:t>Entonces </a:t>
            </a:r>
            <a:r>
              <a:rPr lang="es-CO" dirty="0"/>
              <a:t>respondió y me habló, diciendo: Esta [es] Palabra del SEÑOR a Zorobabel, en que se dice: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No </a:t>
            </a:r>
            <a:r>
              <a:rPr lang="es-CO" b="1" dirty="0">
                <a:latin typeface="Agency FB" pitchFamily="34" charset="0"/>
              </a:rPr>
              <a:t>con ejército, ni con fuerza, sino con mi Espíritu, dijo el SEÑOR de los </a:t>
            </a:r>
            <a:r>
              <a:rPr lang="es-CO" b="1" dirty="0" smtClean="0">
                <a:latin typeface="Agency FB" pitchFamily="34" charset="0"/>
              </a:rPr>
              <a:t>ejércitos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/>
              <a:t> </a:t>
            </a:r>
            <a:endParaRPr lang="es-CO" dirty="0" smtClean="0"/>
          </a:p>
          <a:p>
            <a:pPr marL="0" indent="0" algn="ctr">
              <a:buNone/>
            </a:pPr>
            <a:r>
              <a:rPr lang="es-CO" i="1" dirty="0" smtClean="0">
                <a:solidFill>
                  <a:srgbClr val="FF0000"/>
                </a:solidFill>
              </a:rPr>
              <a:t>Sólo </a:t>
            </a:r>
            <a:r>
              <a:rPr lang="es-CO" i="1" dirty="0">
                <a:solidFill>
                  <a:srgbClr val="FF0000"/>
                </a:solidFill>
              </a:rPr>
              <a:t>la gracia divina podía vencer todos los obstáculos que afrontaban los </a:t>
            </a:r>
            <a:r>
              <a:rPr lang="es-CO" i="1" dirty="0" smtClean="0">
                <a:solidFill>
                  <a:srgbClr val="FF0000"/>
                </a:solidFill>
              </a:rPr>
              <a:t>reedificadores </a:t>
            </a:r>
            <a:r>
              <a:rPr lang="es-CO" i="1" dirty="0">
                <a:solidFill>
                  <a:srgbClr val="FF0000"/>
                </a:solidFill>
              </a:rPr>
              <a:t>de Jerusalén.  Zorobabel y sus compañeros estaban deprimidos por su reducida capacidad y escasos recursos para continuar con la obra de restauración frente a la oposición de sus enemigos.  La visión mostró que los propósitos de Dios para Israel se lograrían no con “ejército” ni con “fuerza” humana, sino mediante el Espíritu de Dios y el </a:t>
            </a:r>
            <a:r>
              <a:rPr lang="es-CO" i="1" dirty="0" smtClean="0">
                <a:solidFill>
                  <a:srgbClr val="FF0000"/>
                </a:solidFill>
              </a:rPr>
              <a:t>poder divino.</a:t>
            </a:r>
            <a:endParaRPr lang="es-CO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95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908720"/>
            <a:ext cx="8712968" cy="576064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dirty="0" smtClean="0">
                <a:solidFill>
                  <a:srgbClr val="FF0000"/>
                </a:solidFill>
              </a:rPr>
              <a:t>Num.13:31-33</a:t>
            </a:r>
            <a:r>
              <a:rPr lang="es-CO" sz="2800" dirty="0" smtClean="0"/>
              <a:t>. </a:t>
            </a:r>
          </a:p>
          <a:p>
            <a:pPr marL="0" indent="0" algn="ctr">
              <a:buNone/>
            </a:pPr>
            <a:endParaRPr lang="es-CO" sz="2800" dirty="0" smtClean="0"/>
          </a:p>
          <a:p>
            <a:pPr marL="0" indent="0" algn="ctr">
              <a:buNone/>
            </a:pPr>
            <a:r>
              <a:rPr lang="es-CO" sz="2800" dirty="0" smtClean="0"/>
              <a:t>Pero </a:t>
            </a:r>
            <a:r>
              <a:rPr lang="es-CO" sz="2800" dirty="0"/>
              <a:t>los que habían ido con él dijeron: "</a:t>
            </a:r>
            <a:r>
              <a:rPr lang="es-CO" sz="2800" b="1" dirty="0">
                <a:latin typeface="Agency FB" pitchFamily="34" charset="0"/>
              </a:rPr>
              <a:t>No podemos subir contra aquel pueblo, porque es más fuerte que nosotros</a:t>
            </a:r>
            <a:r>
              <a:rPr lang="es-CO" sz="2800" dirty="0"/>
              <a:t>".</a:t>
            </a:r>
          </a:p>
          <a:p>
            <a:pPr marL="0" indent="0" algn="ctr">
              <a:buNone/>
            </a:pPr>
            <a:r>
              <a:rPr lang="es-CO" sz="2800" dirty="0"/>
              <a:t>32 Y empezaron a describir con negros colores el país que habían explorado, diciendo a los israelitas: "</a:t>
            </a:r>
            <a:r>
              <a:rPr lang="es-CO" sz="2800" b="1" dirty="0">
                <a:latin typeface="Agency FB" pitchFamily="34" charset="0"/>
              </a:rPr>
              <a:t>El país que hemos ido a reconocer devora a sus propios habitantes, y todos los hombres que allí vimos son gente de gran estatura. </a:t>
            </a:r>
            <a:r>
              <a:rPr lang="es-CO" sz="2800" b="1" dirty="0" smtClean="0">
                <a:latin typeface="Agency FB" pitchFamily="34" charset="0"/>
              </a:rPr>
              <a:t>33 </a:t>
            </a:r>
            <a:r>
              <a:rPr lang="es-CO" sz="2800" b="1" dirty="0">
                <a:latin typeface="Agency FB" pitchFamily="34" charset="0"/>
              </a:rPr>
              <a:t>También vimos allí gigantes -los hijos de Anac, descendientes de los gigantes-, y a su lado, nosotros nos sentíamos como langostas; y esto les parecíamos nosotros a ellos</a:t>
            </a:r>
            <a:r>
              <a:rPr lang="es-CO" sz="2800" dirty="0"/>
              <a:t>".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04896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mensaje dado </a:t>
            </a:r>
            <a:r>
              <a:rPr lang="es-CO" dirty="0" smtClean="0"/>
              <a:t>por los espías, hombres de «autoridad», «jefes de los israelitas», fue </a:t>
            </a:r>
            <a:r>
              <a:rPr lang="es-CO" dirty="0"/>
              <a:t>completamente </a:t>
            </a:r>
            <a:r>
              <a:rPr lang="es-CO" dirty="0" smtClean="0"/>
              <a:t>des animador, </a:t>
            </a:r>
            <a:r>
              <a:rPr lang="es-CO" dirty="0"/>
              <a:t>aunque no necesariamente falso en lo que atañe a los hechos.  </a:t>
            </a:r>
            <a:endParaRPr lang="es-CO" dirty="0" smtClean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La </a:t>
            </a:r>
            <a:r>
              <a:rPr lang="es-CO" dirty="0"/>
              <a:t>palabra traducida "hablaron" significa "inventar", "divulgar". 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Sin </a:t>
            </a:r>
            <a:r>
              <a:rPr lang="es-CO" dirty="0"/>
              <a:t>duda las apariencias parecían justificar el mal </a:t>
            </a:r>
            <a:r>
              <a:rPr lang="es-CO" dirty="0" smtClean="0"/>
              <a:t>informe. Desde </a:t>
            </a:r>
            <a:r>
              <a:rPr lang="es-CO" dirty="0"/>
              <a:t>un punto de vista humano, la conquista de Canaán puede haber parecido imposible</a:t>
            </a:r>
            <a:r>
              <a:rPr lang="es-CO" dirty="0" smtClean="0"/>
              <a:t>. A semejanza de la reconstrucción del templo por Zorobabel, donde Dios le dice:  «</a:t>
            </a:r>
            <a:r>
              <a:rPr lang="es-CO" b="1" dirty="0" smtClean="0">
                <a:latin typeface="Agency FB" pitchFamily="34" charset="0"/>
              </a:rPr>
              <a:t>No </a:t>
            </a:r>
            <a:r>
              <a:rPr lang="es-CO" b="1" dirty="0">
                <a:latin typeface="Agency FB" pitchFamily="34" charset="0"/>
              </a:rPr>
              <a:t>con ejército, ni con fuerza, sino con mi Espíritu, dijo el SEÑOR de los </a:t>
            </a:r>
            <a:r>
              <a:rPr lang="es-CO" b="1" dirty="0" smtClean="0">
                <a:latin typeface="Agency FB" pitchFamily="34" charset="0"/>
              </a:rPr>
              <a:t>ejércitos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Pero </a:t>
            </a:r>
            <a:r>
              <a:rPr lang="es-CO" dirty="0"/>
              <a:t>Dios les había prometido la tierra y les ordenó que entraran y la subyugaran.  Su fracaso en realizar entonces lo indicado reflejaba duda en cuanto al poder de Dios para darles Canaán. 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 </a:t>
            </a:r>
            <a:r>
              <a:rPr lang="es-CO" dirty="0"/>
              <a:t>elocuente argumento de Pablo en favor de la fe se refiere a la triste experiencia de Cades-barnea como a una lección plena de significado para los </a:t>
            </a:r>
            <a:r>
              <a:rPr lang="es-CO" dirty="0" smtClean="0"/>
              <a:t>cristianos. lea </a:t>
            </a:r>
            <a:r>
              <a:rPr lang="es-CO" dirty="0">
                <a:solidFill>
                  <a:srgbClr val="FF0000"/>
                </a:solidFill>
              </a:rPr>
              <a:t>(</a:t>
            </a:r>
            <a:r>
              <a:rPr lang="es-CO" dirty="0" smtClean="0">
                <a:solidFill>
                  <a:srgbClr val="FF0000"/>
                </a:solidFill>
              </a:rPr>
              <a:t>Heb.3:8 </a:t>
            </a:r>
            <a:r>
              <a:rPr lang="es-CO" dirty="0">
                <a:solidFill>
                  <a:srgbClr val="FF0000"/>
                </a:solidFill>
              </a:rPr>
              <a:t>a 4:16</a:t>
            </a:r>
            <a:r>
              <a:rPr lang="es-CO" dirty="0" smtClean="0">
                <a:solidFill>
                  <a:srgbClr val="FF0000"/>
                </a:solidFill>
              </a:rPr>
              <a:t>).  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81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544616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El mismo hecho de que la mayoría de los espías hablaran </a:t>
            </a:r>
            <a:r>
              <a:rPr lang="es-CO" dirty="0"/>
              <a:t>mal entre los hijos de Israel, de la tierra que habían reconocido, diciendo: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La </a:t>
            </a:r>
            <a:r>
              <a:rPr lang="es-CO" b="1" dirty="0">
                <a:latin typeface="Agency FB" pitchFamily="34" charset="0"/>
              </a:rPr>
              <a:t>tierra por donde pasamos para reconocerla, es tierra que traga a sus </a:t>
            </a:r>
            <a:r>
              <a:rPr lang="es-CO" b="1" dirty="0" smtClean="0">
                <a:latin typeface="Agency FB" pitchFamily="34" charset="0"/>
              </a:rPr>
              <a:t>moradores»</a:t>
            </a:r>
            <a:r>
              <a:rPr lang="es-CO" dirty="0" smtClean="0"/>
              <a:t>, demostraba que faltaban a la verdad, no estaban convencidos de las bondades de esta tierra, ya que el mismo Dios les había dicho que era </a:t>
            </a:r>
            <a:r>
              <a:rPr lang="es-CO" dirty="0"/>
              <a:t>una tierra «buena y ancha, a tierra que fluye leche y </a:t>
            </a:r>
            <a:r>
              <a:rPr lang="es-CO" dirty="0" smtClean="0"/>
              <a:t>miel» </a:t>
            </a:r>
            <a:r>
              <a:rPr lang="es-CO" dirty="0" smtClean="0">
                <a:solidFill>
                  <a:srgbClr val="FF0000"/>
                </a:solidFill>
              </a:rPr>
              <a:t>(Éxo.3:8). 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Si esto no fuera cierto Dios no les habría hablado así</a:t>
            </a:r>
            <a:r>
              <a:rPr lang="es-CO" dirty="0"/>
              <a:t>, ya que 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Dios </a:t>
            </a:r>
            <a:r>
              <a:rPr lang="es-CO" dirty="0">
                <a:latin typeface="Agency FB" pitchFamily="34" charset="0"/>
              </a:rPr>
              <a:t>no es hombre, para que </a:t>
            </a:r>
            <a:r>
              <a:rPr lang="es-CO" dirty="0" smtClean="0">
                <a:latin typeface="Agency FB" pitchFamily="34" charset="0"/>
              </a:rPr>
              <a:t>mienta</a:t>
            </a:r>
            <a:r>
              <a:rPr lang="es-CO" dirty="0" smtClean="0"/>
              <a:t>» </a:t>
            </a:r>
            <a:r>
              <a:rPr lang="es-CO" dirty="0" smtClean="0">
                <a:solidFill>
                  <a:srgbClr val="FF0000"/>
                </a:solidFill>
              </a:rPr>
              <a:t>(Num.23:19</a:t>
            </a:r>
            <a:r>
              <a:rPr lang="es-CO" dirty="0">
                <a:solidFill>
                  <a:srgbClr val="FF0000"/>
                </a:solidFill>
              </a:rPr>
              <a:t>)</a:t>
            </a:r>
            <a:r>
              <a:rPr lang="es-CO" dirty="0"/>
              <a:t>, </a:t>
            </a:r>
            <a:r>
              <a:rPr lang="es-CO" dirty="0" smtClean="0"/>
              <a:t>y </a:t>
            </a:r>
            <a:r>
              <a:rPr lang="es-CO" dirty="0" smtClean="0">
                <a:latin typeface="Agency FB" pitchFamily="34" charset="0"/>
              </a:rPr>
              <a:t>«si </a:t>
            </a:r>
            <a:r>
              <a:rPr lang="es-CO" dirty="0">
                <a:latin typeface="Agency FB" pitchFamily="34" charset="0"/>
              </a:rPr>
              <a:t>así no fuera, yo os lo hubiera </a:t>
            </a:r>
            <a:r>
              <a:rPr lang="es-CO" dirty="0" smtClean="0">
                <a:latin typeface="Agency FB" pitchFamily="34" charset="0"/>
              </a:rPr>
              <a:t>dicho» </a:t>
            </a:r>
            <a:r>
              <a:rPr lang="es-CO" dirty="0" smtClean="0">
                <a:latin typeface="+mj-lt"/>
              </a:rPr>
              <a:t>dice Jesús en </a:t>
            </a:r>
            <a:r>
              <a:rPr lang="es-CO" dirty="0" smtClean="0">
                <a:solidFill>
                  <a:srgbClr val="FF0000"/>
                </a:solidFill>
              </a:rPr>
              <a:t>(Juan 14:2). 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sz="2200" dirty="0" smtClean="0"/>
              <a:t>POR TANTO, PODEMOS CONFIAR PLENAMENTE, EN QUE LO QUE DIOS HA DICHO EN SU PALABRA, ES ASÍ. Y PUNTO</a:t>
            </a:r>
            <a:r>
              <a:rPr lang="es-CO" sz="3000" dirty="0" smtClean="0"/>
              <a:t>.  Y de los doce espías, solamente dos le creyeron a Dios.</a:t>
            </a:r>
            <a:endParaRPr lang="es-CO" sz="3000" dirty="0"/>
          </a:p>
        </p:txBody>
      </p:sp>
    </p:spTree>
    <p:extLst>
      <p:ext uri="{BB962C8B-B14F-4D97-AF65-F5344CB8AC3E}">
        <p14:creationId xmlns:p14="http://schemas.microsoft.com/office/powerpoint/2010/main" val="1218987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479104"/>
            <a:ext cx="5842992" cy="33123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Ellos en su informe describen a los habitantes de Canaán como «Hombres </a:t>
            </a:r>
            <a:r>
              <a:rPr lang="es-CO" dirty="0"/>
              <a:t>de grande </a:t>
            </a:r>
            <a:r>
              <a:rPr lang="es-CO" dirty="0" smtClean="0"/>
              <a:t>estatura». 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Evidentemente </a:t>
            </a:r>
            <a:r>
              <a:rPr lang="es-CO" dirty="0" smtClean="0">
                <a:solidFill>
                  <a:srgbClr val="FF0000"/>
                </a:solidFill>
              </a:rPr>
              <a:t>Amos.2:9</a:t>
            </a:r>
            <a:r>
              <a:rPr lang="es-CO" dirty="0">
                <a:solidFill>
                  <a:srgbClr val="FF0000"/>
                </a:solidFill>
              </a:rPr>
              <a:t>. </a:t>
            </a:r>
            <a:r>
              <a:rPr lang="es-CO" dirty="0"/>
              <a:t>describe a los </a:t>
            </a:r>
            <a:r>
              <a:rPr lang="es-CO" dirty="0" smtClean="0"/>
              <a:t>amorreos así:</a:t>
            </a:r>
            <a:endParaRPr lang="es-CO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052737"/>
            <a:ext cx="2725737" cy="374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5013176"/>
            <a:ext cx="806489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Y yo destruí delante de ellos al amorreo, cuya altura [era] como la altura de los </a:t>
            </a:r>
            <a:r>
              <a:rPr lang="es-CO" sz="2800" b="1" u="sng" dirty="0"/>
              <a:t>cedros</a:t>
            </a:r>
            <a:r>
              <a:rPr lang="es-CO" sz="2800" dirty="0"/>
              <a:t>, y fuerte como un </a:t>
            </a:r>
            <a:r>
              <a:rPr lang="es-CO" sz="2800" dirty="0" smtClean="0"/>
              <a:t>(árbol de) </a:t>
            </a:r>
            <a:r>
              <a:rPr lang="es-CO" sz="2800" b="1" u="sng" dirty="0" smtClean="0"/>
              <a:t>alcornoque</a:t>
            </a:r>
            <a:r>
              <a:rPr lang="es-CO" sz="2800" dirty="0"/>
              <a:t>; </a:t>
            </a:r>
            <a:r>
              <a:rPr lang="es-CO" sz="2800" dirty="0" smtClean="0"/>
              <a:t> y </a:t>
            </a:r>
            <a:r>
              <a:rPr lang="es-CO" sz="2800" dirty="0"/>
              <a:t>destruí su fruto arriba, y sus raíces abajo. </a:t>
            </a:r>
          </a:p>
        </p:txBody>
      </p:sp>
    </p:spTree>
    <p:extLst>
      <p:ext uri="{BB962C8B-B14F-4D97-AF65-F5344CB8AC3E}">
        <p14:creationId xmlns:p14="http://schemas.microsoft.com/office/powerpoint/2010/main" val="237910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>
            <a:noAutofit/>
          </a:bodyPr>
          <a:lstStyle/>
          <a:p>
            <a:pPr algn="ctr"/>
            <a:r>
              <a:rPr lang="es-CO" sz="4000" b="1" dirty="0" smtClean="0">
                <a:latin typeface="Agency FB" pitchFamily="34" charset="0"/>
              </a:rPr>
              <a:t>Hoy </a:t>
            </a:r>
            <a:r>
              <a:rPr lang="es-CO" sz="4000" b="1" dirty="0">
                <a:latin typeface="Agency FB" pitchFamily="34" charset="0"/>
              </a:rPr>
              <a:t>día se necesitan </a:t>
            </a:r>
            <a:r>
              <a:rPr lang="es-CO" sz="4000" b="1" dirty="0" smtClean="0">
                <a:latin typeface="Agency FB" pitchFamily="34" charset="0"/>
              </a:rPr>
              <a:t>varios Josué y Calebs</a:t>
            </a:r>
            <a:r>
              <a:rPr lang="es-CO" sz="4000" b="1" dirty="0">
                <a:latin typeface="Agency FB" pitchFamily="34" charset="0"/>
              </a:rPr>
              <a:t>.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700808"/>
            <a:ext cx="8784976" cy="5013176"/>
          </a:xfrm>
          <a:blipFill>
            <a:blip r:embed="rId2"/>
            <a:tile tx="0" ty="0" sx="100000" sy="100000" flip="none" algn="tl"/>
          </a:blip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sz="3600" b="1" dirty="0">
                <a:solidFill>
                  <a:srgbClr val="FF0000"/>
                </a:solidFill>
              </a:rPr>
              <a:t>Num.14:6-9</a:t>
            </a:r>
            <a:r>
              <a:rPr lang="es-CO" sz="3600" b="1" dirty="0" smtClean="0">
                <a:solidFill>
                  <a:srgbClr val="FF0000"/>
                </a:solidFill>
              </a:rPr>
              <a:t>. </a:t>
            </a:r>
            <a:r>
              <a:rPr lang="es-CO" sz="2800" dirty="0" smtClean="0"/>
              <a:t>Y </a:t>
            </a:r>
            <a:r>
              <a:rPr lang="es-CO" sz="2800" dirty="0"/>
              <a:t>Josué hijo de Nun, y Caleb hijo de Jefone, [que eran] de los que habían reconocido la tierra, rompieron sus vestidos; </a:t>
            </a:r>
            <a:r>
              <a:rPr lang="es-CO" sz="2800" dirty="0" smtClean="0"/>
              <a:t>7 </a:t>
            </a:r>
            <a:r>
              <a:rPr lang="es-CO" sz="2800" dirty="0"/>
              <a:t>y hablaron a toda la congregación de los hijos de Israel, diciendo</a:t>
            </a:r>
            <a:r>
              <a:rPr lang="es-CO" sz="2800" dirty="0" smtClean="0"/>
              <a:t>:</a:t>
            </a:r>
          </a:p>
          <a:p>
            <a:pPr marL="0" indent="0" algn="ctr">
              <a:buNone/>
            </a:pPr>
            <a:r>
              <a:rPr lang="es-CO" sz="2800" dirty="0" smtClean="0"/>
              <a:t> «</a:t>
            </a:r>
            <a:r>
              <a:rPr lang="es-CO" sz="2800" dirty="0" smtClean="0">
                <a:latin typeface="Agency FB" pitchFamily="34" charset="0"/>
              </a:rPr>
              <a:t>La </a:t>
            </a:r>
            <a:r>
              <a:rPr lang="es-CO" sz="2800" dirty="0">
                <a:latin typeface="Agency FB" pitchFamily="34" charset="0"/>
              </a:rPr>
              <a:t>tierra por donde pasamos para reconocerla, es tierra en gran manera </a:t>
            </a:r>
            <a:r>
              <a:rPr lang="es-CO" sz="2800" dirty="0" smtClean="0">
                <a:latin typeface="Agency FB" pitchFamily="34" charset="0"/>
              </a:rPr>
              <a:t>buena. 8 </a:t>
            </a:r>
            <a:r>
              <a:rPr lang="es-CO" sz="2800" dirty="0">
                <a:latin typeface="Agency FB" pitchFamily="34" charset="0"/>
              </a:rPr>
              <a:t>Si el SEÑOR se agradare de nosotros, él nos meterá en esta tierra, y nos la entregará; tierra que fluye leche y miel. </a:t>
            </a:r>
            <a:r>
              <a:rPr lang="es-CO" sz="2800" dirty="0" smtClean="0">
                <a:latin typeface="Agency FB" pitchFamily="34" charset="0"/>
              </a:rPr>
              <a:t>9 </a:t>
            </a:r>
            <a:r>
              <a:rPr lang="es-CO" sz="2800" dirty="0">
                <a:latin typeface="Agency FB" pitchFamily="34" charset="0"/>
              </a:rPr>
              <a:t>Por tanto, no seáis rebeldes contra el SEÑOR, ni temáis al pueblo de esta tierra, porque nuestro pan son; su amparo se ha apartado de ellos, y con nosotros está el SEÑOR; no los </a:t>
            </a:r>
            <a:r>
              <a:rPr lang="es-CO" sz="2800" dirty="0" smtClean="0">
                <a:latin typeface="Agency FB" pitchFamily="34" charset="0"/>
              </a:rPr>
              <a:t>temáis»</a:t>
            </a:r>
            <a:r>
              <a:rPr lang="es-CO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236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5688632"/>
          </a:xfrm>
          <a:solidFill>
            <a:schemeClr val="accent6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  <a:cs typeface="Aharoni" pitchFamily="2" charset="-79"/>
              </a:rPr>
              <a:t>Los </a:t>
            </a:r>
            <a:r>
              <a:rPr lang="es-CO" b="1" dirty="0">
                <a:latin typeface="Agency FB" pitchFamily="34" charset="0"/>
                <a:cs typeface="Aharoni" pitchFamily="2" charset="-79"/>
              </a:rPr>
              <a:t>comeremos como </a:t>
            </a:r>
            <a:r>
              <a:rPr lang="es-CO" b="1" dirty="0" smtClean="0">
                <a:latin typeface="Agency FB" pitchFamily="34" charset="0"/>
                <a:cs typeface="Aharoni" pitchFamily="2" charset="-79"/>
              </a:rPr>
              <a:t>pan</a:t>
            </a:r>
            <a:r>
              <a:rPr lang="es-CO" dirty="0" smtClean="0"/>
              <a:t>» dijeron Josúe y Caleb.  </a:t>
            </a:r>
            <a:r>
              <a:rPr lang="es-CO" dirty="0"/>
              <a:t>Es decir, será fácil </a:t>
            </a:r>
            <a:r>
              <a:rPr lang="es-CO" dirty="0" smtClean="0"/>
              <a:t>vencerlos.  </a:t>
            </a:r>
            <a:r>
              <a:rPr lang="es-CO" dirty="0"/>
              <a:t>Esta expresión mostraba gran fe en la capacidad y voluntad de Dios para cumplir sus </a:t>
            </a:r>
            <a:r>
              <a:rPr lang="es-CO" dirty="0" smtClean="0"/>
              <a:t>promesas (en favor de su pueblo). </a:t>
            </a:r>
            <a:endParaRPr lang="es-CO" dirty="0"/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Además dijeron:  «</a:t>
            </a:r>
            <a:r>
              <a:rPr lang="es-CO" b="1" dirty="0" smtClean="0">
                <a:latin typeface="Agency FB" pitchFamily="34" charset="0"/>
              </a:rPr>
              <a:t>Su amparo se </a:t>
            </a:r>
            <a:r>
              <a:rPr lang="es-CO" b="1" dirty="0">
                <a:latin typeface="Agency FB" pitchFamily="34" charset="0"/>
              </a:rPr>
              <a:t>ha apartado de </a:t>
            </a:r>
            <a:r>
              <a:rPr lang="es-CO" b="1" dirty="0" smtClean="0">
                <a:latin typeface="Agency FB" pitchFamily="34" charset="0"/>
              </a:rPr>
              <a:t>ellos</a:t>
            </a:r>
            <a:r>
              <a:rPr lang="es-CO" dirty="0" smtClean="0"/>
              <a:t>» </a:t>
            </a:r>
            <a:r>
              <a:rPr lang="es-CO" dirty="0"/>
              <a:t>. </a:t>
            </a:r>
            <a:r>
              <a:rPr lang="es-CO" dirty="0" smtClean="0"/>
              <a:t>Literalmente</a:t>
            </a:r>
            <a:r>
              <a:rPr lang="es-CO" dirty="0"/>
              <a:t>, "su sombra". </a:t>
            </a:r>
            <a:r>
              <a:rPr lang="es-CO" dirty="0" smtClean="0"/>
              <a:t>Con estas palabras quizá </a:t>
            </a:r>
            <a:r>
              <a:rPr lang="es-CO" dirty="0"/>
              <a:t>Josué y Caleb pensaban en la nube de Dios que estaba sobre el campamento de Israel para su conducción y protección, y así sugirieron la incapacidad de los dioses de los paganos para </a:t>
            </a:r>
            <a:r>
              <a:rPr lang="es-CO" dirty="0" smtClean="0"/>
              <a:t>proporcionarles </a:t>
            </a:r>
            <a:r>
              <a:rPr lang="es-CO" dirty="0"/>
              <a:t>protección. 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(Esa es la clase de Josu es  y Calebs que Dios necesita hoy en su iglesia).</a:t>
            </a:r>
          </a:p>
          <a:p>
            <a:pPr marL="0" indent="0" algn="ctr">
              <a:buNone/>
            </a:pPr>
            <a:r>
              <a:rPr lang="es-CO" dirty="0"/>
              <a:t>V</a:t>
            </a:r>
            <a:r>
              <a:rPr lang="es-CO" dirty="0" smtClean="0"/>
              <a:t>er </a:t>
            </a:r>
            <a:r>
              <a:rPr lang="es-CO" dirty="0" smtClean="0">
                <a:solidFill>
                  <a:srgbClr val="FF0000"/>
                </a:solidFill>
              </a:rPr>
              <a:t>(Num.13:32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Num.24:8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Deu.7:16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Sal.14:4</a:t>
            </a:r>
            <a:r>
              <a:rPr lang="es-CO" dirty="0">
                <a:solidFill>
                  <a:srgbClr val="FF0000"/>
                </a:solidFill>
              </a:rPr>
              <a:t>; </a:t>
            </a:r>
            <a:r>
              <a:rPr lang="es-CO" dirty="0" smtClean="0">
                <a:solidFill>
                  <a:srgbClr val="FF0000"/>
                </a:solidFill>
              </a:rPr>
              <a:t>Jer.10:25</a:t>
            </a:r>
            <a:r>
              <a:rPr lang="es-CO" dirty="0">
                <a:solidFill>
                  <a:srgbClr val="FF0000"/>
                </a:solidFill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9764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76064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Números 14:10-12</a:t>
            </a:r>
            <a:r>
              <a:rPr lang="es-CO" dirty="0" smtClean="0"/>
              <a:t>, dice: </a:t>
            </a:r>
            <a:r>
              <a:rPr lang="es-CO" dirty="0" smtClean="0">
                <a:latin typeface="Agency FB" pitchFamily="34" charset="0"/>
              </a:rPr>
              <a:t>Entonces la multitud hablo de apedrearlos</a:t>
            </a:r>
            <a:r>
              <a:rPr lang="es-CO" dirty="0" smtClean="0"/>
              <a:t>, (a ¿Quiénes? a Josúe, Caleb, Moisés y Aarón), </a:t>
            </a:r>
            <a:r>
              <a:rPr lang="es-CO" dirty="0" smtClean="0">
                <a:latin typeface="Agency FB" pitchFamily="34" charset="0"/>
              </a:rPr>
              <a:t>Pero la gloria del Señor se mostró en la Tienda de la Reunión, ante </a:t>
            </a:r>
            <a:r>
              <a:rPr lang="es-CO" dirty="0">
                <a:latin typeface="Agency FB" pitchFamily="34" charset="0"/>
              </a:rPr>
              <a:t>Israel. 11 Y el SEÑOR dijo a Moisés: </a:t>
            </a:r>
            <a:r>
              <a:rPr lang="es-CO" dirty="0" smtClean="0">
                <a:latin typeface="Agency FB" pitchFamily="34" charset="0"/>
              </a:rPr>
              <a:t>«¿</a:t>
            </a:r>
            <a:r>
              <a:rPr lang="es-CO" dirty="0">
                <a:latin typeface="Agency FB" pitchFamily="34" charset="0"/>
              </a:rPr>
              <a:t>Hasta cuándo me ha de irritar este pueblo? ¿</a:t>
            </a:r>
            <a:r>
              <a:rPr lang="es-CO" u="sng" dirty="0">
                <a:latin typeface="Agency FB" pitchFamily="34" charset="0"/>
              </a:rPr>
              <a:t>Hasta cuándo no me ha </a:t>
            </a:r>
            <a:r>
              <a:rPr lang="es-CO" u="sng" dirty="0" smtClean="0">
                <a:latin typeface="Agency FB" pitchFamily="34" charset="0"/>
              </a:rPr>
              <a:t>de</a:t>
            </a:r>
            <a:r>
              <a:rPr lang="es-CO" b="1" u="sng" dirty="0" smtClean="0">
                <a:latin typeface="Agency FB" pitchFamily="34" charset="0"/>
              </a:rPr>
              <a:t> CREER </a:t>
            </a:r>
            <a:r>
              <a:rPr lang="es-CO" u="sng" dirty="0" smtClean="0">
                <a:latin typeface="Agency FB" pitchFamily="34" charset="0"/>
              </a:rPr>
              <a:t>con </a:t>
            </a:r>
            <a:r>
              <a:rPr lang="es-CO" u="sng" dirty="0">
                <a:latin typeface="Agency FB" pitchFamily="34" charset="0"/>
              </a:rPr>
              <a:t>todas las señales que he hecho en medio de ellos</a:t>
            </a:r>
            <a:r>
              <a:rPr lang="es-CO" dirty="0" smtClean="0">
                <a:latin typeface="Agency FB" pitchFamily="34" charset="0"/>
              </a:rPr>
              <a:t>? 12 </a:t>
            </a:r>
            <a:r>
              <a:rPr lang="es-CO" dirty="0">
                <a:latin typeface="Agency FB" pitchFamily="34" charset="0"/>
              </a:rPr>
              <a:t>Yo los heriré de mortandad, y los </a:t>
            </a:r>
            <a:r>
              <a:rPr lang="es-CO" dirty="0" smtClean="0">
                <a:latin typeface="Agency FB" pitchFamily="34" charset="0"/>
              </a:rPr>
              <a:t>destruiré….»</a:t>
            </a:r>
            <a:r>
              <a:rPr lang="es-CO" dirty="0" smtClean="0">
                <a:latin typeface="+mj-lt"/>
              </a:rPr>
              <a:t>, </a:t>
            </a:r>
          </a:p>
          <a:p>
            <a:pPr marL="0" indent="0" algn="ctr">
              <a:buNone/>
            </a:pPr>
            <a:r>
              <a:rPr lang="es-CO" dirty="0" smtClean="0">
                <a:latin typeface="+mj-lt"/>
              </a:rPr>
              <a:t>Aquí se manifiesta el desagrado de Dios para con el pueblo rebelde e incrédulo, que estuvo a punto de linchar a sus siervos que habían obedecido sus ordenes. </a:t>
            </a:r>
          </a:p>
          <a:p>
            <a:pPr marL="0" indent="0" algn="ctr">
              <a:buNone/>
            </a:pPr>
            <a:r>
              <a:rPr lang="es-CO" dirty="0" smtClean="0">
                <a:latin typeface="+mj-lt"/>
              </a:rPr>
              <a:t>Toda esta multitud, los mayores de veinte años que habían apoyado a los espías incrédulos, murieron en el lapso de cuarenta años, que duraron dándole la vuelta al desierto, pues los 40 días de inspección a la tierra prometida, se convirtieron en ese periodo de tiempo, cuarenta años. </a:t>
            </a:r>
          </a:p>
          <a:p>
            <a:pPr marL="0" indent="0" algn="ctr">
              <a:buNone/>
            </a:pPr>
            <a:r>
              <a:rPr lang="es-CO" dirty="0" smtClean="0">
                <a:latin typeface="+mj-lt"/>
              </a:rPr>
              <a:t>Es importante que Lea </a:t>
            </a:r>
            <a:r>
              <a:rPr lang="es-CO" dirty="0" smtClean="0">
                <a:solidFill>
                  <a:srgbClr val="FF0000"/>
                </a:solidFill>
                <a:latin typeface="+mj-lt"/>
              </a:rPr>
              <a:t>(Núm.14:26-38). </a:t>
            </a:r>
          </a:p>
          <a:p>
            <a:pPr marL="0" indent="0" algn="ctr">
              <a:buNone/>
            </a:pPr>
            <a:r>
              <a:rPr lang="es-CO" dirty="0" smtClean="0">
                <a:latin typeface="+mj-lt"/>
              </a:rPr>
              <a:t>Aquí se registra que es sumamente peligroso que nosotros seamos incrédulos y rebeldes al llamado de Dios.  </a:t>
            </a:r>
            <a:endParaRPr lang="es-CO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69017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5616624"/>
          </a:xfrm>
          <a:blipFill>
            <a:blip r:embed="rId2"/>
            <a:tile tx="0" ty="0" sx="100000" sy="100000" flip="none" algn="tl"/>
          </a:blip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es-CO" sz="3200" dirty="0" smtClean="0"/>
          </a:p>
          <a:p>
            <a:pPr marL="0" indent="0" algn="ctr">
              <a:buNone/>
            </a:pPr>
            <a:r>
              <a:rPr lang="es-CO" sz="3200" b="1" dirty="0" smtClean="0">
                <a:solidFill>
                  <a:schemeClr val="bg1"/>
                </a:solidFill>
              </a:rPr>
              <a:t>Era el plan de Dios que su pueblo tomara posesión de la tierra prometida inmediatamente, pero por la dureza e incredulidad de ellos este proposito se tetardó cuarenta años, pero con la fe de Jusúe y Caleb, Dios cumplio su promesa, y estos dos hombres valientes vieron como El Señor entregaba en sus manos aquellos gigantes que habitaban seis naciones. </a:t>
            </a:r>
          </a:p>
          <a:p>
            <a:pPr marL="0" indent="0" algn="ctr">
              <a:buNone/>
            </a:pPr>
            <a:r>
              <a:rPr lang="es-CO" sz="3200" b="1" dirty="0" smtClean="0">
                <a:solidFill>
                  <a:schemeClr val="bg1"/>
                </a:solidFill>
              </a:rPr>
              <a:t>Alabado sea Dios.  </a:t>
            </a:r>
            <a:endParaRPr lang="es-CO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913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«En </a:t>
            </a:r>
            <a:r>
              <a:rPr lang="es-CO" dirty="0"/>
              <a:t>diferentes períodos de la historia de nuestra obra, se han necesitado muchísimos </a:t>
            </a:r>
            <a:r>
              <a:rPr lang="es-CO" dirty="0" smtClean="0"/>
              <a:t>Josué y Calebs</a:t>
            </a:r>
            <a:r>
              <a:rPr lang="es-CO" dirty="0"/>
              <a:t>.  </a:t>
            </a:r>
            <a:endParaRPr lang="es-CO" dirty="0" smtClean="0"/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0000"/>
                </a:solidFill>
              </a:rPr>
              <a:t>Hoy </a:t>
            </a:r>
            <a:r>
              <a:rPr lang="es-CO" b="1" dirty="0">
                <a:solidFill>
                  <a:srgbClr val="FF0000"/>
                </a:solidFill>
              </a:rPr>
              <a:t>día necesitamos hombres </a:t>
            </a:r>
            <a:r>
              <a:rPr lang="es-CO" b="1" dirty="0" smtClean="0">
                <a:solidFill>
                  <a:srgbClr val="FF0000"/>
                </a:solidFill>
              </a:rPr>
              <a:t>(y mujeres) de </a:t>
            </a:r>
            <a:r>
              <a:rPr lang="es-CO" b="1" dirty="0">
                <a:solidFill>
                  <a:srgbClr val="FF0000"/>
                </a:solidFill>
              </a:rPr>
              <a:t>entera fidelidad, hombres </a:t>
            </a:r>
            <a:r>
              <a:rPr lang="es-CO" b="1" dirty="0" smtClean="0">
                <a:solidFill>
                  <a:srgbClr val="FF0000"/>
                </a:solidFill>
              </a:rPr>
              <a:t> (y mujeres) que </a:t>
            </a:r>
            <a:r>
              <a:rPr lang="es-CO" b="1" dirty="0">
                <a:solidFill>
                  <a:srgbClr val="FF0000"/>
                </a:solidFill>
              </a:rPr>
              <a:t>sigan al Señor plenamente, hombres </a:t>
            </a:r>
            <a:r>
              <a:rPr lang="es-CO" b="1" dirty="0" smtClean="0">
                <a:solidFill>
                  <a:srgbClr val="FF0000"/>
                </a:solidFill>
              </a:rPr>
              <a:t> (y mujeres) que </a:t>
            </a:r>
            <a:r>
              <a:rPr lang="es-CO" b="1" dirty="0">
                <a:solidFill>
                  <a:srgbClr val="FF0000"/>
                </a:solidFill>
              </a:rPr>
              <a:t>no estén dispuestos a quedar silenciosos cuando debieran hablar, que sean tan leales a los principios como el acero, que no procuren hacer una exhibición presuntuosa, sino que caminen humildemente con Dios, hombres </a:t>
            </a:r>
            <a:r>
              <a:rPr lang="es-CO" b="1" dirty="0" smtClean="0">
                <a:solidFill>
                  <a:srgbClr val="FF0000"/>
                </a:solidFill>
              </a:rPr>
              <a:t> (y mujeres) pacientes</a:t>
            </a:r>
            <a:r>
              <a:rPr lang="es-CO" b="1" dirty="0">
                <a:solidFill>
                  <a:srgbClr val="FF0000"/>
                </a:solidFill>
              </a:rPr>
              <a:t>, bondadosos, serviciales, corteses, que entiendan que la ciencia de la oración es ejercitar la fe y muestren obras que resulten en la gloria de Dios y en el bien de su pueblo... </a:t>
            </a:r>
            <a:endParaRPr lang="es-CO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Seguir </a:t>
            </a:r>
            <a:r>
              <a:rPr lang="es-CO" dirty="0"/>
              <a:t>a Jesús requiere una conversión de todo corazón en el comienzo, y una repetición de esa conversión cada </a:t>
            </a:r>
            <a:r>
              <a:rPr lang="es-CO" dirty="0" smtClean="0"/>
              <a:t>día».</a:t>
            </a: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(Carta 39, 1899).</a:t>
            </a:r>
          </a:p>
          <a:p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5416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CO" sz="6000" b="1" i="1" dirty="0" smtClean="0">
                <a:latin typeface="Agency FB" pitchFamily="34" charset="0"/>
              </a:rPr>
              <a:t>Conclusión</a:t>
            </a:r>
            <a:endParaRPr lang="es-CO" sz="6000" b="1" i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935480"/>
            <a:ext cx="5770984" cy="22612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/>
              <a:t>Mi oración y deseo es que tu y yo, permitamos que Dios nos enseñe a través de su Palabra el camino que debemos seguir, que no seamos duros de corazón como lo fueron los diez espías que no le creyeron a Dios.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132856"/>
            <a:ext cx="2466975" cy="2063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4251837"/>
            <a:ext cx="85156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400" dirty="0"/>
              <a:t>Que aceptemos su Palabra sin suprimirle ni una jota o una coma</a:t>
            </a:r>
            <a:r>
              <a:rPr lang="es-CO" sz="2400" dirty="0">
                <a:solidFill>
                  <a:srgbClr val="FF0000"/>
                </a:solidFill>
              </a:rPr>
              <a:t>, (Mat.5:17-19</a:t>
            </a:r>
            <a:r>
              <a:rPr lang="es-CO" sz="2400" dirty="0"/>
              <a:t>), así como lo hicieron Josúe y Caleb, aún bajo el </a:t>
            </a:r>
            <a:r>
              <a:rPr lang="es-CO" sz="2400" dirty="0" smtClean="0"/>
              <a:t>riesgo </a:t>
            </a:r>
            <a:r>
              <a:rPr lang="es-CO" sz="2400" dirty="0"/>
              <a:t>de perder la vida, cuando estuvieron en riesgo de ser </a:t>
            </a:r>
            <a:r>
              <a:rPr lang="es-CO" sz="2400" dirty="0" smtClean="0"/>
              <a:t>apedreados.</a:t>
            </a:r>
            <a:r>
              <a:rPr lang="es-CO" sz="2400" dirty="0" smtClean="0">
                <a:solidFill>
                  <a:srgbClr val="FF0000"/>
                </a:solidFill>
              </a:rPr>
              <a:t> </a:t>
            </a:r>
            <a:r>
              <a:rPr lang="es-CO" sz="2400" dirty="0"/>
              <a:t>Por tanto, mi deseo es que Dios le bendiga</a:t>
            </a:r>
            <a:r>
              <a:rPr lang="es-CO" sz="2400" dirty="0" smtClean="0"/>
              <a:t>. Amen.</a:t>
            </a:r>
          </a:p>
          <a:p>
            <a:pPr algn="ctr"/>
            <a:r>
              <a:rPr lang="es-CO" sz="2400" dirty="0" smtClean="0"/>
              <a:t> No se olvide que Cristo regresa pronto. Prepárate, y comparta este mensaje.</a:t>
            </a:r>
            <a:endParaRPr lang="es-CO" sz="2000" dirty="0"/>
          </a:p>
        </p:txBody>
      </p:sp>
    </p:spTree>
    <p:extLst>
      <p:ext uri="{BB962C8B-B14F-4D97-AF65-F5344CB8AC3E}">
        <p14:creationId xmlns:p14="http://schemas.microsoft.com/office/powerpoint/2010/main" val="153951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613</TotalTime>
  <Words>1990</Words>
  <Application>Microsoft Office PowerPoint</Application>
  <PresentationFormat>Presentación en pantalla (4:3)</PresentationFormat>
  <Paragraphs>65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19" baseType="lpstr">
      <vt:lpstr>Flujo</vt:lpstr>
      <vt:lpstr>LOS GIGANTES DE CANAÁN</vt:lpstr>
      <vt:lpstr>Presentación de PowerPoint</vt:lpstr>
      <vt:lpstr>introducción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Hoy día se necesitan varios Josué y Calebs.</vt:lpstr>
      <vt:lpstr>Presentación de PowerPoint</vt:lpstr>
      <vt:lpstr>Presentación de PowerPoint</vt:lpstr>
      <vt:lpstr>Presentación de PowerPoint</vt:lpstr>
      <vt:lpstr>Presentación de PowerPoint</vt:lpstr>
      <vt:lpstr>Conclusión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LOS GIGANTES DE CANAÁN</dc:title>
  <dc:creator>FAMILIA FIERRO CH</dc:creator>
  <cp:lastModifiedBy>FAMILIA FIERRO CH</cp:lastModifiedBy>
  <cp:revision>84</cp:revision>
  <dcterms:created xsi:type="dcterms:W3CDTF">2013-03-28T23:09:05Z</dcterms:created>
  <dcterms:modified xsi:type="dcterms:W3CDTF">2014-06-01T21:21:43Z</dcterms:modified>
</cp:coreProperties>
</file>